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
      <p:font typeface="Hind" charset="1" panose="02000000000000000000"/>
      <p:regular r:id="rId27"/>
    </p:embeddedFont>
    <p:embeddedFont>
      <p:font typeface="Hind Bold" charset="1" panose="02000000000000000000"/>
      <p:regular r:id="rId28"/>
    </p:embeddedFont>
    <p:embeddedFont>
      <p:font typeface="Hind Light" charset="1" panose="02000000000000000000"/>
      <p:regular r:id="rId29"/>
    </p:embeddedFont>
    <p:embeddedFont>
      <p:font typeface="Hind Medium" charset="1" panose="02000000000000000000"/>
      <p:regular r:id="rId30"/>
    </p:embeddedFont>
    <p:embeddedFont>
      <p:font typeface="Hind Semi-Bold" charset="1" panose="020000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machinelearningmastery.com/how-to-develop-a-keylogger-in-python/" TargetMode="External" Type="http://schemas.openxmlformats.org/officeDocument/2006/relationships/hyperlink"/></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30102" y="2673398"/>
            <a:ext cx="13533120" cy="1480002"/>
          </a:xfrm>
          <a:prstGeom prst="rect">
            <a:avLst/>
          </a:prstGeom>
        </p:spPr>
        <p:txBody>
          <a:bodyPr anchor="t" rtlCol="false" tIns="0" lIns="0" bIns="0" rIns="0">
            <a:spAutoFit/>
          </a:bodyPr>
          <a:lstStyle/>
          <a:p>
            <a:pPr algn="ctr">
              <a:lnSpc>
                <a:spcPts val="6480"/>
              </a:lnSpc>
            </a:pPr>
            <a:r>
              <a:rPr lang="en-US" sz="5400">
                <a:solidFill>
                  <a:srgbClr val="1CADE4"/>
                </a:solidFill>
                <a:latin typeface="Arial Bold"/>
              </a:rPr>
              <a:t>PROJECT TITLE</a:t>
            </a: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2477021" y="7056555"/>
            <a:ext cx="14456348" cy="9810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a:lnSpc>
                <a:spcPts val="3600"/>
              </a:lnSpc>
            </a:pPr>
            <a:r>
              <a:rPr lang="en-US" sz="3000">
                <a:solidFill>
                  <a:srgbClr val="1482AC"/>
                </a:solidFill>
                <a:latin typeface="Arial Bold"/>
              </a:rPr>
              <a:t>1. KARTHIKEYEN S - College Of Engineering, Guindy - B.E (CSE)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55281" y="1140207"/>
            <a:ext cx="16361544" cy="796929"/>
          </a:xfrm>
          <a:prstGeom prst="rect">
            <a:avLst/>
          </a:prstGeom>
        </p:spPr>
        <p:txBody>
          <a:bodyPr anchor="t" rtlCol="false" tIns="0" lIns="0" bIns="0" rIns="0">
            <a:spAutoFit/>
          </a:bodyPr>
          <a:lstStyle/>
          <a:p>
            <a:pPr algn="l">
              <a:lnSpc>
                <a:spcPts val="5040"/>
              </a:lnSpc>
            </a:pPr>
            <a:r>
              <a:rPr lang="en-US" sz="4200" spc="-46">
                <a:solidFill>
                  <a:srgbClr val="404040"/>
                </a:solidFill>
                <a:latin typeface="Hind"/>
              </a:rPr>
              <a:t>Key_log file</a:t>
            </a:r>
          </a:p>
        </p:txBody>
      </p:sp>
      <p:sp>
        <p:nvSpPr>
          <p:cNvPr name="Freeform 10" id="10"/>
          <p:cNvSpPr/>
          <p:nvPr/>
        </p:nvSpPr>
        <p:spPr>
          <a:xfrm flipH="false" flipV="false" rot="0">
            <a:off x="2574998" y="3874416"/>
            <a:ext cx="13122111" cy="2969443"/>
          </a:xfrm>
          <a:custGeom>
            <a:avLst/>
            <a:gdLst/>
            <a:ahLst/>
            <a:cxnLst/>
            <a:rect r="r" b="b" t="t" l="l"/>
            <a:pathLst>
              <a:path h="2969443" w="13122111">
                <a:moveTo>
                  <a:pt x="0" y="0"/>
                </a:moveTo>
                <a:lnTo>
                  <a:pt x="13122111" y="0"/>
                </a:lnTo>
                <a:lnTo>
                  <a:pt x="13122111" y="2969443"/>
                </a:lnTo>
                <a:lnTo>
                  <a:pt x="0" y="2969443"/>
                </a:lnTo>
                <a:lnTo>
                  <a:pt x="0" y="0"/>
                </a:lnTo>
                <a:close/>
              </a:path>
            </a:pathLst>
          </a:custGeom>
          <a:blipFill>
            <a:blip r:embed="rId3"/>
            <a:stretch>
              <a:fillRect l="-49497" t="0" r="-49497"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Conclusion</a:t>
            </a:r>
          </a:p>
        </p:txBody>
      </p:sp>
      <p:sp>
        <p:nvSpPr>
          <p:cNvPr name="TextBox 10" id="10"/>
          <p:cNvSpPr txBox="true"/>
          <p:nvPr/>
        </p:nvSpPr>
        <p:spPr>
          <a:xfrm rot="0">
            <a:off x="963228" y="1649572"/>
            <a:ext cx="16361543" cy="7651382"/>
          </a:xfrm>
          <a:prstGeom prst="rect">
            <a:avLst/>
          </a:prstGeom>
        </p:spPr>
        <p:txBody>
          <a:bodyPr anchor="t" rtlCol="false" tIns="0" lIns="0" bIns="0" rIns="0">
            <a:spAutoFit/>
          </a:bodyPr>
          <a:lstStyle/>
          <a:p>
            <a:pPr algn="l" marL="542925" indent="-271462" lvl="1">
              <a:lnSpc>
                <a:spcPts val="3960"/>
              </a:lnSpc>
              <a:buFont typeface="Arial"/>
              <a:buChar char="•"/>
            </a:pPr>
            <a:r>
              <a:rPr lang="en-US" sz="3000" spc="-24">
                <a:solidFill>
                  <a:srgbClr val="404040"/>
                </a:solidFill>
                <a:latin typeface="Zen Maru Gothic"/>
              </a:rPr>
              <a:t>Key Points:</a:t>
            </a:r>
          </a:p>
          <a:p>
            <a:pPr algn="l" marL="1325340" indent="-331335" lvl="3">
              <a:lnSpc>
                <a:spcPts val="2879"/>
              </a:lnSpc>
              <a:buFont typeface="Arial"/>
              <a:buChar char="￭"/>
            </a:pPr>
            <a:r>
              <a:rPr lang="en-US" sz="2400" spc="-19">
                <a:solidFill>
                  <a:srgbClr val="404040"/>
                </a:solidFill>
                <a:latin typeface="Zen Maru Gothic"/>
              </a:rPr>
              <a:t>The keylogger application captures and logs keyboard events in real-time, bolstering security monitoring efforts.</a:t>
            </a:r>
          </a:p>
          <a:p>
            <a:pPr algn="l" marL="1325340" indent="-331335" lvl="3">
              <a:lnSpc>
                <a:spcPts val="2879"/>
              </a:lnSpc>
              <a:buFont typeface="Arial"/>
              <a:buChar char="￭"/>
            </a:pPr>
            <a:r>
              <a:rPr lang="en-US" sz="2400" spc="-19">
                <a:solidFill>
                  <a:srgbClr val="404040"/>
                </a:solidFill>
                <a:latin typeface="Zen Maru Gothic"/>
              </a:rPr>
              <a:t>Real-time monitoring facilitates prompt detection of suspicious keystrokes, enhancing cybersecurity measures.</a:t>
            </a:r>
          </a:p>
          <a:p>
            <a:pPr algn="l" marL="542925" indent="-271462" lvl="1">
              <a:lnSpc>
                <a:spcPts val="3960"/>
              </a:lnSpc>
              <a:buFont typeface="Arial"/>
              <a:buChar char="•"/>
            </a:pPr>
            <a:r>
              <a:rPr lang="en-US" sz="3000" spc="-24">
                <a:solidFill>
                  <a:srgbClr val="404040"/>
                </a:solidFill>
                <a:latin typeface="Zen Maru Gothic"/>
              </a:rPr>
              <a:t>Challenges Faced:</a:t>
            </a:r>
          </a:p>
          <a:p>
            <a:pPr algn="l" marL="1325340" indent="-331335" lvl="3">
              <a:lnSpc>
                <a:spcPts val="2879"/>
              </a:lnSpc>
              <a:buFont typeface="Arial"/>
              <a:buChar char="￭"/>
            </a:pPr>
            <a:r>
              <a:rPr lang="en-US" sz="2400" spc="-19">
                <a:solidFill>
                  <a:srgbClr val="404040"/>
                </a:solidFill>
                <a:latin typeface="Zen Maru Gothic"/>
              </a:rPr>
              <a:t>Ensuring compatibility across different operating systems.</a:t>
            </a:r>
          </a:p>
          <a:p>
            <a:pPr algn="l" marL="1325340" indent="-331335" lvl="3">
              <a:lnSpc>
                <a:spcPts val="2879"/>
              </a:lnSpc>
              <a:buFont typeface="Arial"/>
              <a:buChar char="￭"/>
            </a:pPr>
            <a:r>
              <a:rPr lang="en-US" sz="2400" spc="-19">
                <a:solidFill>
                  <a:srgbClr val="404040"/>
                </a:solidFill>
                <a:latin typeface="Zen Maru Gothic"/>
              </a:rPr>
              <a:t>Addressing privacy concerns associated with keystroke logging.</a:t>
            </a:r>
          </a:p>
          <a:p>
            <a:pPr algn="l" marL="542925" indent="-271462" lvl="1">
              <a:lnSpc>
                <a:spcPts val="3960"/>
              </a:lnSpc>
              <a:buFont typeface="Arial"/>
              <a:buChar char="•"/>
            </a:pPr>
            <a:r>
              <a:rPr lang="en-US" sz="3000" spc="-24">
                <a:solidFill>
                  <a:srgbClr val="404040"/>
                </a:solidFill>
                <a:latin typeface="Zen Maru Gothic"/>
              </a:rPr>
              <a:t>Potential Improvements:</a:t>
            </a:r>
          </a:p>
          <a:p>
            <a:pPr algn="l" marL="1325340" indent="-331335" lvl="3">
              <a:lnSpc>
                <a:spcPts val="2879"/>
              </a:lnSpc>
              <a:buFont typeface="Arial"/>
              <a:buChar char="￭"/>
            </a:pPr>
            <a:r>
              <a:rPr lang="en-US" sz="2400" spc="-19">
                <a:solidFill>
                  <a:srgbClr val="404040"/>
                </a:solidFill>
                <a:latin typeface="Zen Maru Gothic"/>
              </a:rPr>
              <a:t>Enhance logging features with timestamping and event categorization.</a:t>
            </a:r>
          </a:p>
          <a:p>
            <a:pPr algn="l" marL="1325340" indent="-331335" lvl="3">
              <a:lnSpc>
                <a:spcPts val="2879"/>
              </a:lnSpc>
              <a:buFont typeface="Arial"/>
              <a:buChar char="￭"/>
            </a:pPr>
            <a:r>
              <a:rPr lang="en-US" sz="2400" spc="-19">
                <a:solidFill>
                  <a:srgbClr val="404040"/>
                </a:solidFill>
                <a:latin typeface="Zen Maru Gothic"/>
              </a:rPr>
              <a:t>Implement robust privacy measures to safeguard user information.</a:t>
            </a:r>
          </a:p>
          <a:p>
            <a:pPr algn="l" marL="1325340" indent="-331335" lvl="3">
              <a:lnSpc>
                <a:spcPts val="2879"/>
              </a:lnSpc>
              <a:buFont typeface="Arial"/>
              <a:buChar char="￭"/>
            </a:pPr>
            <a:r>
              <a:rPr lang="en-US" sz="2400" spc="-19">
                <a:solidFill>
                  <a:srgbClr val="404040"/>
                </a:solidFill>
                <a:latin typeface="Zen Maru Gothic"/>
              </a:rPr>
              <a:t>In conclusion, while the keylogger application offers valuable security monitoring capabilities, addressing compatibility and privacy concerns, along with implementing necessary enhancements, are crucial for its effectiveness in the long term.</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894945" y="3750159"/>
            <a:ext cx="16361544" cy="5833602"/>
          </a:xfrm>
          <a:prstGeom prst="rect">
            <a:avLst/>
          </a:prstGeom>
        </p:spPr>
        <p:txBody>
          <a:bodyPr anchor="t" rtlCol="false" tIns="0" lIns="0" bIns="0" rIns="0">
            <a:spAutoFit/>
          </a:bodyPr>
          <a:lstStyle/>
          <a:p>
            <a:pPr algn="l" marL="461486" indent="-230743" lvl="1">
              <a:lnSpc>
                <a:spcPts val="3366"/>
              </a:lnSpc>
              <a:buFont typeface="Arial"/>
              <a:buChar char="•"/>
            </a:pPr>
            <a:r>
              <a:rPr lang="en-US" sz="2550" spc="-20">
                <a:solidFill>
                  <a:srgbClr val="404040"/>
                </a:solidFill>
                <a:latin typeface="Zen Maru Gothic"/>
              </a:rPr>
              <a:t>Potential Enhancements:</a:t>
            </a:r>
          </a:p>
          <a:p>
            <a:pPr algn="l" marL="1271048" indent="-317762" lvl="3">
              <a:lnSpc>
                <a:spcPts val="2520"/>
              </a:lnSpc>
              <a:buFont typeface="Arial"/>
              <a:buChar char="￭"/>
            </a:pPr>
            <a:r>
              <a:rPr lang="en-US" sz="2100" spc="-17">
                <a:solidFill>
                  <a:srgbClr val="404040"/>
                </a:solidFill>
                <a:latin typeface="Zen Maru Gothic"/>
              </a:rPr>
              <a:t>Integration of additional data sources: Explore incorporating data from diverse sources such as network activity, application usage, or biometric data for comprehensive monitoring.</a:t>
            </a:r>
          </a:p>
          <a:p>
            <a:pPr algn="l" marL="1271048" indent="-317762" lvl="3">
              <a:lnSpc>
                <a:spcPts val="2520"/>
              </a:lnSpc>
              <a:buFont typeface="Arial"/>
              <a:buChar char="￭"/>
            </a:pPr>
            <a:r>
              <a:rPr lang="en-US" sz="2100" spc="-17">
                <a:solidFill>
                  <a:srgbClr val="404040"/>
                </a:solidFill>
                <a:latin typeface="Zen Maru Gothic"/>
              </a:rPr>
              <a:t>Algorithm optimization: Fine-tune the keylogger algorithm for better performance and efficiency, considering factors like resource utilization and detection accuracy.</a:t>
            </a:r>
          </a:p>
          <a:p>
            <a:pPr algn="l" marL="1271048" indent="-317762" lvl="3">
              <a:lnSpc>
                <a:spcPts val="2520"/>
              </a:lnSpc>
              <a:buFont typeface="Arial"/>
              <a:buChar char="￭"/>
            </a:pPr>
            <a:r>
              <a:rPr lang="en-US" sz="2100" spc="-17">
                <a:solidFill>
                  <a:srgbClr val="404040"/>
                </a:solidFill>
                <a:latin typeface="Zen Maru Gothic"/>
              </a:rPr>
              <a:t>Expansion to cover multiple platforms: Extend the keylogger application's compatibility to cover a wide range of operating systems and devices, ensuring comprehensive security monitoring.</a:t>
            </a:r>
          </a:p>
          <a:p>
            <a:pPr algn="l" marL="1271048" indent="-317762" lvl="3">
              <a:lnSpc>
                <a:spcPts val="2520"/>
              </a:lnSpc>
              <a:buFont typeface="Arial"/>
              <a:buChar char="￭"/>
            </a:pPr>
            <a:r>
              <a:rPr lang="en-US" sz="2100" spc="-17">
                <a:solidFill>
                  <a:srgbClr val="404040"/>
                </a:solidFill>
                <a:latin typeface="Zen Maru Gothic"/>
              </a:rPr>
              <a:t>Integration of emerging technologies: Explore the integration of emerging technologies like edge computing or advanced machine learning techniques for enhanced threat detection and analysis.</a:t>
            </a:r>
          </a:p>
          <a:p>
            <a:pPr algn="l" marL="1271048" indent="-317762" lvl="3">
              <a:lnSpc>
                <a:spcPts val="2520"/>
              </a:lnSpc>
              <a:buFont typeface="Arial"/>
              <a:buChar char="￭"/>
            </a:pPr>
            <a:r>
              <a:rPr lang="en-US" sz="2100" spc="-17">
                <a:solidFill>
                  <a:srgbClr val="404040"/>
                </a:solidFill>
                <a:latin typeface="Zen Maru Gothic"/>
              </a:rPr>
              <a:t>By pursuing these potential enhancements and expansions, the keylogger application can evolve into a robust and versatile security monitoring solution, capable of addressing evolving cybersecurity challenges effectively.</a:t>
            </a:r>
          </a:p>
          <a:p>
            <a:pPr algn="l" marL="1271048" indent="-317762" lvl="3">
              <a:lnSpc>
                <a:spcPts val="2772"/>
              </a:lnSpc>
            </a:pPr>
          </a:p>
          <a:p>
            <a:pPr algn="l" marL="1271048" indent="-317762" lvl="3">
              <a:lnSpc>
                <a:spcPts val="2772"/>
              </a:lnSpc>
            </a:pPr>
          </a:p>
          <a:p>
            <a:pPr algn="l" marL="1271048" indent="-317762" lvl="3">
              <a:lnSpc>
                <a:spcPts val="2772"/>
              </a:lnSpc>
            </a:pPr>
          </a:p>
          <a:p>
            <a:pPr algn="l" marL="1271048" indent="-317762" lvl="3">
              <a:lnSpc>
                <a:spcPts val="2772"/>
              </a:lnSpc>
            </a:pPr>
          </a:p>
          <a:p>
            <a:pPr algn="l" marL="1271048" indent="-317762" lvl="3">
              <a:lnSpc>
                <a:spcPts val="2772"/>
              </a:lnSpc>
            </a:pPr>
          </a:p>
          <a:p>
            <a:pPr algn="l" marL="1271048" indent="-317762" lvl="3">
              <a:lnSpc>
                <a:spcPts val="2772"/>
              </a:lnSpc>
            </a:pPr>
          </a:p>
          <a:p>
            <a:pPr algn="l" marL="1271048" indent="-317762" lvl="3">
              <a:lnSpc>
                <a:spcPts val="2772"/>
              </a:lnSpc>
            </a:pPr>
          </a:p>
        </p:txBody>
      </p:sp>
      <p:sp>
        <p:nvSpPr>
          <p:cNvPr name="TextBox 10" id="10"/>
          <p:cNvSpPr txBox="true"/>
          <p:nvPr/>
        </p:nvSpPr>
        <p:spPr>
          <a:xfrm rot="0">
            <a:off x="894945" y="1322233"/>
            <a:ext cx="16361544" cy="694479"/>
          </a:xfrm>
          <a:prstGeom prst="rect">
            <a:avLst/>
          </a:prstGeom>
        </p:spPr>
        <p:txBody>
          <a:bodyPr anchor="t" rtlCol="false" tIns="0" lIns="0" bIns="0" rIns="0">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References</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651510" indent="-325755" lvl="1">
              <a:lnSpc>
                <a:spcPts val="4752"/>
              </a:lnSpc>
              <a:buFont typeface="Arial"/>
              <a:buChar char="•"/>
            </a:pPr>
            <a:r>
              <a:rPr lang="en-US" sz="3600" spc="-29">
                <a:solidFill>
                  <a:srgbClr val="0F0F0F"/>
                </a:solidFill>
                <a:latin typeface="Zen Maru Gothic"/>
              </a:rPr>
              <a:t>Brownlee, Jason. "How to Develop a Keylogger in Python." Machine Learning Mastery, 2020. [Online]. Available</a:t>
            </a:r>
            <a:r>
              <a:rPr lang="en-US" sz="3600" spc="-29" u="sng">
                <a:solidFill>
                  <a:srgbClr val="6EAC1C"/>
                </a:solidFill>
                <a:latin typeface="Zen Maru Gothic"/>
                <a:hlinkClick r:id="rId3" tooltip="https://machinelearningmastery.com/how-to-develop-a-keylogger-in-python/"/>
              </a:rPr>
              <a:t>:.https://machinelearningmastery.com/how-to-develop-a-keylogger-in-python/</a:t>
            </a:r>
          </a:p>
          <a:p>
            <a:pPr algn="l" marL="651510" indent="-325755" lvl="1">
              <a:lnSpc>
                <a:spcPts val="4752"/>
              </a:lnSpc>
              <a:buFont typeface="Arial"/>
              <a:buChar char="•"/>
            </a:pPr>
            <a:r>
              <a:rPr lang="en-US" sz="3600" spc="-29">
                <a:solidFill>
                  <a:srgbClr val="0F0F0F"/>
                </a:solidFill>
                <a:latin typeface="Zen Maru Gothic"/>
              </a:rPr>
              <a:t>McKinney, Wes. "Python for Data Analysis." O'Reilly Media, 2017.</a:t>
            </a:r>
          </a:p>
          <a:p>
            <a:pPr algn="l" marL="651510" indent="-325755" lvl="1">
              <a:lnSpc>
                <a:spcPts val="4752"/>
              </a:lnSpc>
              <a:buFont typeface="Arial"/>
              <a:buChar char="•"/>
            </a:pPr>
            <a:r>
              <a:rPr lang="en-US" sz="3600" spc="-29">
                <a:solidFill>
                  <a:srgbClr val="0F0F0F"/>
                </a:solidFill>
                <a:latin typeface="Zen Maru Gothic"/>
              </a:rPr>
              <a:t>Pedregosa, F. et al. "Scikit-learn: Machine Learning in Python." Journal of Machine Learning Research, vol. 12, pp. 2825-2830, 2011.</a:t>
            </a:r>
          </a:p>
          <a:p>
            <a:pPr algn="l" marL="651510" indent="-325755" lvl="1">
              <a:lnSpc>
                <a:spcPts val="4752"/>
              </a:lnSpc>
              <a:buFont typeface="Arial"/>
              <a:buChar char="•"/>
            </a:pPr>
            <a:r>
              <a:rPr lang="en-US" sz="3600" spc="-29">
                <a:solidFill>
                  <a:srgbClr val="0F0F0F"/>
                </a:solidFill>
                <a:latin typeface="Zen Maru Gothic"/>
              </a:rPr>
              <a:t>Van Rossum, Guido, and Drake, Fred L. "Python 3 Reference Manual." CreateSpace, 2009.</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4109322"/>
            <a:ext cx="13765236" cy="1982629"/>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797697"/>
            <a:ext cx="15590520" cy="1982629"/>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 </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 </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Problem Statement</a:t>
            </a:r>
          </a:p>
        </p:txBody>
      </p:sp>
      <p:sp>
        <p:nvSpPr>
          <p:cNvPr name="TextBox 10" id="10"/>
          <p:cNvSpPr txBox="true"/>
          <p:nvPr/>
        </p:nvSpPr>
        <p:spPr>
          <a:xfrm rot="0">
            <a:off x="770044" y="1864068"/>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a:rPr>
              <a:t>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57737"/>
            <a:ext cx="17237348" cy="8273570"/>
          </a:xfrm>
          <a:prstGeom prst="rect">
            <a:avLst/>
          </a:prstGeom>
        </p:spPr>
        <p:txBody>
          <a:bodyPr anchor="t" rtlCol="false" tIns="0" lIns="0" bIns="0" rIns="0">
            <a:spAutoFit/>
          </a:bodyPr>
          <a:lstStyle/>
          <a:p>
            <a:pPr algn="l">
              <a:lnSpc>
                <a:spcPts val="2376"/>
              </a:lnSpc>
            </a:pPr>
          </a:p>
          <a:p>
            <a:pPr algn="l" marL="325755" indent="-162878" lvl="1">
              <a:lnSpc>
                <a:spcPts val="2376"/>
              </a:lnSpc>
              <a:buFont typeface="Arial"/>
              <a:buChar char="•"/>
            </a:pPr>
            <a:r>
              <a:rPr lang="en-US" sz="1800" spc="16">
                <a:solidFill>
                  <a:srgbClr val="404040"/>
                </a:solidFill>
                <a:latin typeface="TT Rounds Condensed Bold"/>
              </a:rPr>
              <a:t>The proposed system aims to tackle the challenge of detecting and preventing keylogger threats effectively. This involves implementing advanced detection mechanisms and response strategies to safeguard users' sensitive information. The solution will comprise the following components:</a:t>
            </a:r>
          </a:p>
          <a:p>
            <a:pPr algn="l" marL="325755" indent="-162878" lvl="1">
              <a:lnSpc>
                <a:spcPts val="2376"/>
              </a:lnSpc>
              <a:buFont typeface="Arial"/>
              <a:buChar char="•"/>
            </a:pPr>
            <a:r>
              <a:rPr lang="en-US" sz="1800" spc="16">
                <a:solidFill>
                  <a:srgbClr val="404040"/>
                </a:solidFill>
                <a:latin typeface="TT Rounds Condensed Bold"/>
              </a:rPr>
              <a:t>Detection Mechanism: </a:t>
            </a:r>
          </a:p>
          <a:p>
            <a:pPr algn="l" marL="812482" indent="-270828" lvl="2">
              <a:lnSpc>
                <a:spcPts val="2160"/>
              </a:lnSpc>
              <a:buFont typeface="Arial"/>
              <a:buChar char="⚬"/>
            </a:pPr>
            <a:r>
              <a:rPr lang="en-US" sz="1800" spc="16">
                <a:solidFill>
                  <a:srgbClr val="404040"/>
                </a:solidFill>
                <a:latin typeface="TT Rounds Condensed Bold"/>
              </a:rPr>
              <a:t>Develop sophisticated algorithms to continuously monitor system activities and identify suspicious behavior indicative of keylogging activities.            </a:t>
            </a:r>
          </a:p>
          <a:p>
            <a:pPr algn="l" marL="812482" indent="-270828" lvl="2">
              <a:lnSpc>
                <a:spcPts val="2160"/>
              </a:lnSpc>
              <a:buFont typeface="Arial"/>
              <a:buChar char="⚬"/>
            </a:pPr>
            <a:r>
              <a:rPr lang="en-US" sz="1800" spc="16">
                <a:solidFill>
                  <a:srgbClr val="404040"/>
                </a:solidFill>
                <a:latin typeface="TT Rounds Condensed Bold"/>
              </a:rPr>
              <a:t>Utilize machine learning and behavioral analysis techniques to establish baseline user behavior and detect deviations that may indicate the presence of a keylogger.                        </a:t>
            </a:r>
          </a:p>
          <a:p>
            <a:pPr algn="l" marL="325755" indent="-162878" lvl="1">
              <a:lnSpc>
                <a:spcPts val="2376"/>
              </a:lnSpc>
              <a:buFont typeface="Arial"/>
              <a:buChar char="•"/>
            </a:pPr>
            <a:r>
              <a:rPr lang="en-US" sz="1800" spc="16">
                <a:solidFill>
                  <a:srgbClr val="404040"/>
                </a:solidFill>
                <a:latin typeface="TT Rounds Condensed Bold"/>
              </a:rPr>
              <a:t>Real-time Alerting and Response:</a:t>
            </a:r>
          </a:p>
          <a:p>
            <a:pPr algn="l" marL="812482" indent="-270828" lvl="2">
              <a:lnSpc>
                <a:spcPts val="2160"/>
              </a:lnSpc>
              <a:buFont typeface="Arial"/>
              <a:buChar char="⚬"/>
            </a:pPr>
            <a:r>
              <a:rPr lang="en-US" sz="1800" spc="16">
                <a:solidFill>
                  <a:srgbClr val="404040"/>
                </a:solidFill>
                <a:latin typeface="TT Rounds Condensed Bold"/>
              </a:rPr>
              <a:t>Integrate a responsive alerting system to notify users and administrators upon detection of keylogging activities, enabling prompt investigation and mitigation of security threats.</a:t>
            </a:r>
          </a:p>
          <a:p>
            <a:pPr algn="l" marL="812482" indent="-270828" lvl="2">
              <a:lnSpc>
                <a:spcPts val="2160"/>
              </a:lnSpc>
              <a:buFont typeface="Arial"/>
              <a:buChar char="⚬"/>
            </a:pPr>
            <a:r>
              <a:rPr lang="en-US" sz="1800" spc="16">
                <a:solidFill>
                  <a:srgbClr val="404040"/>
                </a:solidFill>
                <a:latin typeface="TT Rounds Condensed Bold"/>
              </a:rPr>
              <a:t>Implement secure input handling mechanisms at the application level to prevent keylogger interception of sensitive information, including encryption of keystrokes during transmission and secure password entry dialogs.</a:t>
            </a:r>
          </a:p>
          <a:p>
            <a:pPr algn="l" marL="325755" indent="-162878" lvl="1">
              <a:lnSpc>
                <a:spcPts val="2376"/>
              </a:lnSpc>
              <a:buFont typeface="Arial"/>
              <a:buChar char="•"/>
            </a:pPr>
            <a:r>
              <a:rPr lang="en-US" sz="1800" spc="16">
                <a:solidFill>
                  <a:srgbClr val="404040"/>
                </a:solidFill>
                <a:latin typeface="TT Rounds Condensed Bold"/>
              </a:rPr>
              <a:t>Continuous Monitoring and Updates:</a:t>
            </a:r>
          </a:p>
          <a:p>
            <a:pPr algn="l" marL="812482" indent="-270828" lvl="2">
              <a:lnSpc>
                <a:spcPts val="2160"/>
              </a:lnSpc>
              <a:buFont typeface="Arial"/>
              <a:buChar char="⚬"/>
            </a:pPr>
            <a:r>
              <a:rPr lang="en-US" sz="1800" spc="16">
                <a:solidFill>
                  <a:srgbClr val="404040"/>
                </a:solidFill>
                <a:latin typeface="TT Rounds Condensed Bold"/>
              </a:rPr>
              <a:t>Establish a framework for continuous monitoring and updating of the keylogger detection system to adapt to evolving threats and vulnerabilities.</a:t>
            </a:r>
          </a:p>
          <a:p>
            <a:pPr algn="l" marL="812482" indent="-270828" lvl="2">
              <a:lnSpc>
                <a:spcPts val="2160"/>
              </a:lnSpc>
              <a:buFont typeface="Arial"/>
              <a:buChar char="⚬"/>
            </a:pPr>
            <a:r>
              <a:rPr lang="en-US" sz="1800" spc="16">
                <a:solidFill>
                  <a:srgbClr val="404040"/>
                </a:solidFill>
                <a:latin typeface="TT Rounds Condensed Bold"/>
              </a:rPr>
              <a:t>Deploy regular updates and patches to enhance detection capabilities and address emerging security challenges effectively.</a:t>
            </a:r>
          </a:p>
          <a:p>
            <a:pPr algn="l" marL="325755" indent="-162878" lvl="1">
              <a:lnSpc>
                <a:spcPts val="2376"/>
              </a:lnSpc>
              <a:buFont typeface="Arial"/>
              <a:buChar char="•"/>
            </a:pPr>
            <a:r>
              <a:rPr lang="en-US" sz="1800" spc="16">
                <a:solidFill>
                  <a:srgbClr val="404040"/>
                </a:solidFill>
                <a:latin typeface="TT Rounds Condensed Bold"/>
              </a:rPr>
              <a:t>Evaluation:</a:t>
            </a:r>
          </a:p>
          <a:p>
            <a:pPr algn="l" marL="812482" indent="-270828" lvl="2">
              <a:lnSpc>
                <a:spcPts val="2160"/>
              </a:lnSpc>
              <a:buFont typeface="Arial"/>
              <a:buChar char="⚬"/>
            </a:pPr>
            <a:r>
              <a:rPr lang="en-US" sz="1800" spc="16">
                <a:solidFill>
                  <a:srgbClr val="404040"/>
                </a:solidFill>
                <a:latin typeface="TT Rounds Condensed Bold"/>
              </a:rPr>
              <a:t>Assess the system's performance using appropriate metrics such as detection accuracy, false positive rate, and response time.</a:t>
            </a:r>
          </a:p>
          <a:p>
            <a:pPr algn="l" marL="812482" indent="-270828" lvl="2">
              <a:lnSpc>
                <a:spcPts val="2160"/>
              </a:lnSpc>
              <a:buFont typeface="Arial"/>
              <a:buChar char="⚬"/>
            </a:pPr>
            <a:r>
              <a:rPr lang="en-US" sz="1800" spc="16">
                <a:solidFill>
                  <a:srgbClr val="404040"/>
                </a:solidFill>
                <a:latin typeface="TT Rounds Condensed Bold"/>
              </a:rPr>
              <a:t>Conduct thorough testing and validation to ensure the reliability and effectiveness of the keylogger detection system in real-world scenarios.</a:t>
            </a:r>
          </a:p>
          <a:p>
            <a:pPr algn="l" marL="812482" indent="-270828" lvl="2">
              <a:lnSpc>
                <a:spcPts val="2160"/>
              </a:lnSpc>
              <a:buFont typeface="Arial"/>
              <a:buChar char="⚬"/>
            </a:pPr>
            <a:r>
              <a:rPr lang="en-US" sz="1800" spc="-14">
                <a:solidFill>
                  <a:srgbClr val="404040"/>
                </a:solidFill>
                <a:latin typeface="Zen Maru Gothic"/>
              </a:rPr>
              <a:t>Result:</a:t>
            </a:r>
          </a:p>
          <a:p>
            <a:pPr algn="l" marL="812482" indent="-270828" lvl="2">
              <a:lnSpc>
                <a:spcPts val="237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System  Approach</a:t>
            </a:r>
          </a:p>
        </p:txBody>
      </p:sp>
      <p:sp>
        <p:nvSpPr>
          <p:cNvPr name="TextBox 10" id="10"/>
          <p:cNvSpPr txBox="true"/>
          <p:nvPr/>
        </p:nvSpPr>
        <p:spPr>
          <a:xfrm rot="0">
            <a:off x="963228" y="1970184"/>
            <a:ext cx="16361543" cy="6947121"/>
          </a:xfrm>
          <a:prstGeom prst="rect">
            <a:avLst/>
          </a:prstGeom>
        </p:spPr>
        <p:txBody>
          <a:bodyPr anchor="t" rtlCol="false" tIns="0" lIns="0" bIns="0" rIns="0">
            <a:spAutoFit/>
          </a:bodyPr>
          <a:lstStyle/>
          <a:p>
            <a:pPr algn="l" marL="488632" indent="-244316" lvl="1">
              <a:lnSpc>
                <a:spcPts val="3564"/>
              </a:lnSpc>
              <a:buFont typeface="Arial"/>
              <a:buChar char="•"/>
            </a:pPr>
            <a:r>
              <a:rPr lang="en-US" sz="2700" spc="-21">
                <a:solidFill>
                  <a:srgbClr val="0F0F0F"/>
                </a:solidFill>
                <a:latin typeface="Zen Maru Gothic Bold"/>
              </a:rPr>
              <a:t>System Requirements:</a:t>
            </a:r>
          </a:p>
          <a:p>
            <a:pPr algn="l" marL="488632" indent="-244316" lvl="1">
              <a:lnSpc>
                <a:spcPts val="3564"/>
              </a:lnSpc>
              <a:buFont typeface="Arial"/>
              <a:buChar char="•"/>
            </a:pPr>
            <a:r>
              <a:rPr lang="en-US" sz="2700" spc="-21">
                <a:solidFill>
                  <a:srgbClr val="0F0F0F"/>
                </a:solidFill>
                <a:latin typeface="Zen Maru Gothic Bold"/>
              </a:rPr>
              <a:t>Software Requirements:</a:t>
            </a:r>
          </a:p>
          <a:p>
            <a:pPr algn="l" marL="1325048" indent="-331262" lvl="3">
              <a:lnSpc>
                <a:spcPts val="2520"/>
              </a:lnSpc>
              <a:buFont typeface="Arial"/>
              <a:buChar char="￭"/>
            </a:pPr>
            <a:r>
              <a:rPr lang="en-US" sz="2100" spc="-17">
                <a:solidFill>
                  <a:srgbClr val="0F0F0F"/>
                </a:solidFill>
                <a:latin typeface="Zen Maru Gothic Bold"/>
              </a:rPr>
              <a:t>Python 3.x environment</a:t>
            </a:r>
          </a:p>
          <a:p>
            <a:pPr algn="l" marL="1325048" indent="-331262" lvl="3">
              <a:lnSpc>
                <a:spcPts val="2520"/>
              </a:lnSpc>
              <a:buFont typeface="Arial"/>
              <a:buChar char="￭"/>
            </a:pPr>
            <a:r>
              <a:rPr lang="en-US" sz="2100" spc="-17">
                <a:solidFill>
                  <a:srgbClr val="0F0F0F"/>
                </a:solidFill>
                <a:latin typeface="Zen Maru Gothic Bold"/>
              </a:rPr>
              <a:t>tkinter library for GUI development</a:t>
            </a:r>
          </a:p>
          <a:p>
            <a:pPr algn="l" marL="1325048" indent="-331262" lvl="3">
              <a:lnSpc>
                <a:spcPts val="2520"/>
              </a:lnSpc>
              <a:buFont typeface="Arial"/>
              <a:buChar char="￭"/>
            </a:pPr>
            <a:r>
              <a:rPr lang="en-US" sz="2100" spc="-17">
                <a:solidFill>
                  <a:srgbClr val="0F0F0F"/>
                </a:solidFill>
                <a:latin typeface="Zen Maru Gothic Bold"/>
              </a:rPr>
              <a:t>pynput library for capturing keyboard events</a:t>
            </a:r>
          </a:p>
          <a:p>
            <a:pPr algn="l" marL="488632" indent="-244316" lvl="1">
              <a:lnSpc>
                <a:spcPts val="3564"/>
              </a:lnSpc>
              <a:buFont typeface="Arial"/>
              <a:buChar char="•"/>
            </a:pPr>
            <a:r>
              <a:rPr lang="en-US" sz="2700" spc="-21">
                <a:solidFill>
                  <a:srgbClr val="0F0F0F"/>
                </a:solidFill>
                <a:latin typeface="Zen Maru Gothic Bold"/>
              </a:rPr>
              <a:t>Hardware Requirements:</a:t>
            </a:r>
          </a:p>
          <a:p>
            <a:pPr algn="l" marL="1270755" indent="-317689" lvl="3">
              <a:lnSpc>
                <a:spcPts val="2160"/>
              </a:lnSpc>
              <a:buFont typeface="Arial"/>
              <a:buChar char="￭"/>
            </a:pPr>
            <a:r>
              <a:rPr lang="en-US" sz="1800" spc="-14">
                <a:solidFill>
                  <a:srgbClr val="0F0F0F"/>
                </a:solidFill>
                <a:latin typeface="Zen Maru Gothic Bold"/>
              </a:rPr>
              <a:t>Standard computer or laptop with compatible operating system (Windows, macOS, Linux)</a:t>
            </a:r>
          </a:p>
          <a:p>
            <a:pPr algn="l" marL="488632" indent="-244316" lvl="1">
              <a:lnSpc>
                <a:spcPts val="3564"/>
              </a:lnSpc>
              <a:buFont typeface="Arial"/>
              <a:buChar char="•"/>
            </a:pPr>
            <a:r>
              <a:rPr lang="en-US" sz="2700" spc="-21">
                <a:solidFill>
                  <a:srgbClr val="0F0F0F"/>
                </a:solidFill>
                <a:latin typeface="Zen Maru Gothic Bold"/>
              </a:rPr>
              <a:t>Library Required:</a:t>
            </a:r>
          </a:p>
          <a:p>
            <a:pPr algn="l" marL="1325048" indent="-331262" lvl="3">
              <a:lnSpc>
                <a:spcPts val="2520"/>
              </a:lnSpc>
              <a:buFont typeface="Arial"/>
              <a:buChar char="￭"/>
            </a:pPr>
            <a:r>
              <a:rPr lang="en-US" sz="2100" spc="-17">
                <a:solidFill>
                  <a:srgbClr val="0F0F0F"/>
                </a:solidFill>
                <a:latin typeface="Zen Maru Gothic Bold"/>
              </a:rPr>
              <a:t>tkinter: Used for GUI development to create the application's user interface.</a:t>
            </a:r>
          </a:p>
          <a:p>
            <a:pPr algn="l" marL="1325048" indent="-331262" lvl="3">
              <a:lnSpc>
                <a:spcPts val="2520"/>
              </a:lnSpc>
              <a:buFont typeface="Arial"/>
              <a:buChar char="￭"/>
            </a:pPr>
            <a:r>
              <a:rPr lang="en-US" sz="2100" spc="-17">
                <a:solidFill>
                  <a:srgbClr val="0F0F0F"/>
                </a:solidFill>
                <a:latin typeface="Zen Maru Gothic Bold"/>
              </a:rPr>
              <a:t>pynput: Required for capturing keyboard events and implementing keylogging functionality.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Algorithm &amp; Deployment</a:t>
            </a:r>
          </a:p>
        </p:txBody>
      </p:sp>
      <p:sp>
        <p:nvSpPr>
          <p:cNvPr name="TextBox 10" id="10"/>
          <p:cNvSpPr txBox="true"/>
          <p:nvPr/>
        </p:nvSpPr>
        <p:spPr>
          <a:xfrm rot="0">
            <a:off x="963228" y="2019098"/>
            <a:ext cx="16361543" cy="7550819"/>
          </a:xfrm>
          <a:prstGeom prst="rect">
            <a:avLst/>
          </a:prstGeom>
        </p:spPr>
        <p:txBody>
          <a:bodyPr anchor="t" rtlCol="false" tIns="0" lIns="0" bIns="0" rIns="0">
            <a:spAutoFit/>
          </a:bodyPr>
          <a:lstStyle/>
          <a:p>
            <a:pPr algn="l" marL="380048" indent="-190024" lvl="1">
              <a:lnSpc>
                <a:spcPts val="2772"/>
              </a:lnSpc>
              <a:buFont typeface="Arial"/>
              <a:buChar char="•"/>
            </a:pPr>
            <a:r>
              <a:rPr lang="en-US" sz="2100" spc="-17">
                <a:solidFill>
                  <a:srgbClr val="404040"/>
                </a:solidFill>
                <a:latin typeface="Zen Maru Gothic Bold"/>
              </a:rPr>
              <a:t>Algorithm Selection:</a:t>
            </a:r>
          </a:p>
          <a:p>
            <a:pPr algn="l" marL="866775" indent="-288925" lvl="2">
              <a:lnSpc>
                <a:spcPts val="2520"/>
              </a:lnSpc>
              <a:buFont typeface="Arial"/>
              <a:buChar char="⚬"/>
            </a:pPr>
            <a:r>
              <a:rPr lang="en-US" sz="2100" spc="-17">
                <a:solidFill>
                  <a:srgbClr val="404040"/>
                </a:solidFill>
                <a:latin typeface="Zen Maru Gothic"/>
              </a:rPr>
              <a:t>Chosen Algorithm: Keystroke Logging.</a:t>
            </a:r>
          </a:p>
          <a:p>
            <a:pPr algn="l" marL="866775" indent="-288925" lvl="2">
              <a:lnSpc>
                <a:spcPts val="2520"/>
              </a:lnSpc>
              <a:buFont typeface="Arial"/>
              <a:buChar char="⚬"/>
            </a:pPr>
            <a:r>
              <a:rPr lang="en-US" sz="2100" spc="-17">
                <a:solidFill>
                  <a:srgbClr val="404040"/>
                </a:solidFill>
                <a:latin typeface="Zen Maru Gothic"/>
              </a:rPr>
              <a:t>Justification: Keystroke logging is employed to capture and record keyboard events in real-time, aligning with the project's objective of developing a keylogger application.</a:t>
            </a:r>
          </a:p>
          <a:p>
            <a:pPr algn="l" marL="380048" indent="-190024" lvl="1">
              <a:lnSpc>
                <a:spcPts val="2772"/>
              </a:lnSpc>
              <a:buFont typeface="Arial"/>
              <a:buChar char="•"/>
            </a:pPr>
            <a:r>
              <a:rPr lang="en-US" sz="2100" spc="-17">
                <a:solidFill>
                  <a:srgbClr val="404040"/>
                </a:solidFill>
                <a:latin typeface="Zen Maru Gothic Bold"/>
              </a:rPr>
              <a:t>Data Input:</a:t>
            </a:r>
          </a:p>
          <a:p>
            <a:pPr algn="l" marL="866775" indent="-288925" lvl="2">
              <a:lnSpc>
                <a:spcPts val="2520"/>
              </a:lnSpc>
              <a:buFont typeface="Arial"/>
              <a:buChar char="⚬"/>
            </a:pPr>
            <a:r>
              <a:rPr lang="en-US" sz="2100" spc="-17">
                <a:solidFill>
                  <a:srgbClr val="404040"/>
                </a:solidFill>
                <a:latin typeface="Zen Maru Gothic"/>
              </a:rPr>
              <a:t>Input Features: Keyboard events, including key presses, releases, and holds, are captured and logged by the keylogger application.</a:t>
            </a:r>
          </a:p>
          <a:p>
            <a:pPr algn="l" marL="380048" indent="-190024" lvl="1">
              <a:lnSpc>
                <a:spcPts val="2772"/>
              </a:lnSpc>
              <a:buFont typeface="Arial"/>
              <a:buChar char="•"/>
            </a:pPr>
            <a:r>
              <a:rPr lang="en-US" sz="2100" spc="-17">
                <a:solidFill>
                  <a:srgbClr val="404040"/>
                </a:solidFill>
                <a:latin typeface="Zen Maru Gothic Bold"/>
              </a:rPr>
              <a:t>Training Process:</a:t>
            </a:r>
          </a:p>
          <a:p>
            <a:pPr algn="l" marL="866775" indent="-288925" lvl="2">
              <a:lnSpc>
                <a:spcPts val="2520"/>
              </a:lnSpc>
              <a:buFont typeface="Arial"/>
              <a:buChar char="⚬"/>
            </a:pPr>
            <a:r>
              <a:rPr lang="en-US" sz="2100" spc="-17">
                <a:solidFill>
                  <a:srgbClr val="404040"/>
                </a:solidFill>
                <a:latin typeface="Zen Maru Gothic"/>
              </a:rPr>
              <a:t>Training Data: No training process is required for the keylogger application, as it operates based on capturing keyboard events in real-time.</a:t>
            </a:r>
          </a:p>
          <a:p>
            <a:pPr algn="l" marL="380048" indent="-190024" lvl="1">
              <a:lnSpc>
                <a:spcPts val="2772"/>
              </a:lnSpc>
              <a:buFont typeface="Arial"/>
              <a:buChar char="•"/>
            </a:pPr>
            <a:r>
              <a:rPr lang="en-US" sz="2100" spc="-17">
                <a:solidFill>
                  <a:srgbClr val="404040"/>
                </a:solidFill>
                <a:latin typeface="Zen Maru Gothic Bold"/>
              </a:rPr>
              <a:t>Prediction Process:</a:t>
            </a:r>
          </a:p>
          <a:p>
            <a:pPr algn="l" marL="866775" indent="-288925" lvl="2">
              <a:lnSpc>
                <a:spcPts val="2520"/>
              </a:lnSpc>
              <a:buFont typeface="Arial"/>
              <a:buChar char="⚬"/>
            </a:pPr>
            <a:r>
              <a:rPr lang="en-US" sz="2100" spc="-17">
                <a:solidFill>
                  <a:srgbClr val="404040"/>
                </a:solidFill>
                <a:latin typeface="Zen Maru Gothic"/>
              </a:rPr>
              <a:t>Prediction Method: The keylogger application continuously monitors keyboard activities and logs them in real-time, providing insights into user input behavior and patterns</a:t>
            </a:r>
          </a:p>
          <a:p>
            <a:pPr algn="l" marL="866775" indent="-288925" lvl="2">
              <a:lnSpc>
                <a:spcPts val="2520"/>
              </a:lnSpc>
              <a:buFont typeface="Arial"/>
              <a:buChar char="⚬"/>
            </a:pPr>
            <a:r>
              <a:rPr lang="en-US" sz="2100" spc="-17">
                <a:solidFill>
                  <a:srgbClr val="404040"/>
                </a:solidFill>
                <a:latin typeface="Zen Maru Gothic"/>
              </a:rPr>
              <a:t>Real-Time Inputs: The keylogger application captures keyboard events as they occur, enabling real-time monitoring and logging of user keystrokes.</a:t>
            </a:r>
          </a:p>
          <a:p>
            <a:pPr algn="l" marL="866775" indent="-288925" lvl="2">
              <a:lnSpc>
                <a:spcPts val="2520"/>
              </a:lnSpc>
              <a:buFont typeface="Arial"/>
              <a:buChar char="⚬"/>
            </a:pPr>
            <a:r>
              <a:rPr lang="en-US" sz="2100" spc="-17">
                <a:solidFill>
                  <a:srgbClr val="404040"/>
                </a:solidFill>
                <a:latin typeface="Zen Maru Gothic"/>
              </a:rPr>
              <a:t>By leveraging keystroke logging technology, the keylogger application effectively captures and logs keyboard events, providing valuable insights into user input behavior and enhancing security monitoring capabilities.</a:t>
            </a:r>
          </a:p>
          <a:p>
            <a:pPr algn="l" marL="866775" indent="-288925" lvl="2">
              <a:lnSpc>
                <a:spcPts val="2772"/>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Result</a:t>
            </a:r>
          </a:p>
        </p:txBody>
      </p:sp>
      <p:sp>
        <p:nvSpPr>
          <p:cNvPr name="TextBox 10" id="10"/>
          <p:cNvSpPr txBox="true"/>
          <p:nvPr/>
        </p:nvSpPr>
        <p:spPr>
          <a:xfrm rot="0">
            <a:off x="963229" y="1974800"/>
            <a:ext cx="16361543" cy="2320524"/>
          </a:xfrm>
          <a:prstGeom prst="rect">
            <a:avLst/>
          </a:prstGeom>
        </p:spPr>
        <p:txBody>
          <a:bodyPr anchor="t" rtlCol="false" tIns="0" lIns="0" bIns="0" rIns="0">
            <a:spAutoFit/>
          </a:bodyPr>
          <a:lstStyle/>
          <a:p>
            <a:pPr algn="l">
              <a:lnSpc>
                <a:spcPts val="4752"/>
              </a:lnSpc>
            </a:pPr>
            <a:r>
              <a:rPr lang="en-US" sz="3600" spc="-29">
                <a:solidFill>
                  <a:srgbClr val="404040"/>
                </a:solidFill>
                <a:latin typeface="Zen Maru Gothic"/>
              </a:rPr>
              <a:t>The keylogger application successfully captures and logs keyboard events in real-time, providing insights into user input behavior and patterns.</a:t>
            </a:r>
          </a:p>
          <a:p>
            <a:pPr algn="l">
              <a:lnSpc>
                <a:spcPts val="4752"/>
              </a:lnSpc>
            </a:pPr>
          </a:p>
        </p:txBody>
      </p:sp>
      <p:sp>
        <p:nvSpPr>
          <p:cNvPr name="Freeform 11" id="11"/>
          <p:cNvSpPr/>
          <p:nvPr/>
        </p:nvSpPr>
        <p:spPr>
          <a:xfrm flipH="false" flipV="false" rot="0">
            <a:off x="5614041" y="5002425"/>
            <a:ext cx="6296349" cy="5086611"/>
          </a:xfrm>
          <a:custGeom>
            <a:avLst/>
            <a:gdLst/>
            <a:ahLst/>
            <a:cxnLst/>
            <a:rect r="r" b="b" t="t" l="l"/>
            <a:pathLst>
              <a:path h="5086611" w="6296349">
                <a:moveTo>
                  <a:pt x="0" y="0"/>
                </a:moveTo>
                <a:lnTo>
                  <a:pt x="6296349" y="0"/>
                </a:lnTo>
                <a:lnTo>
                  <a:pt x="6296349" y="5086611"/>
                </a:lnTo>
                <a:lnTo>
                  <a:pt x="0" y="5086611"/>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55281" y="1140207"/>
            <a:ext cx="16361544" cy="796929"/>
          </a:xfrm>
          <a:prstGeom prst="rect">
            <a:avLst/>
          </a:prstGeom>
        </p:spPr>
        <p:txBody>
          <a:bodyPr anchor="t" rtlCol="false" tIns="0" lIns="0" bIns="0" rIns="0">
            <a:spAutoFit/>
          </a:bodyPr>
          <a:lstStyle/>
          <a:p>
            <a:pPr algn="l">
              <a:lnSpc>
                <a:spcPts val="5040"/>
              </a:lnSpc>
            </a:pPr>
            <a:r>
              <a:rPr lang="en-US" sz="4200" spc="-46">
                <a:solidFill>
                  <a:srgbClr val="404040"/>
                </a:solidFill>
                <a:latin typeface="Hind"/>
              </a:rPr>
              <a:t>Key_log json file</a:t>
            </a:r>
          </a:p>
        </p:txBody>
      </p:sp>
      <p:sp>
        <p:nvSpPr>
          <p:cNvPr name="Freeform 10" id="10"/>
          <p:cNvSpPr/>
          <p:nvPr/>
        </p:nvSpPr>
        <p:spPr>
          <a:xfrm flipH="false" flipV="false" rot="0">
            <a:off x="863841" y="2687580"/>
            <a:ext cx="7816630" cy="6504933"/>
          </a:xfrm>
          <a:custGeom>
            <a:avLst/>
            <a:gdLst/>
            <a:ahLst/>
            <a:cxnLst/>
            <a:rect r="r" b="b" t="t" l="l"/>
            <a:pathLst>
              <a:path h="6504933" w="7816630">
                <a:moveTo>
                  <a:pt x="0" y="0"/>
                </a:moveTo>
                <a:lnTo>
                  <a:pt x="7816631" y="0"/>
                </a:lnTo>
                <a:lnTo>
                  <a:pt x="7816631" y="6504933"/>
                </a:lnTo>
                <a:lnTo>
                  <a:pt x="0" y="6504933"/>
                </a:lnTo>
                <a:lnTo>
                  <a:pt x="0" y="0"/>
                </a:lnTo>
                <a:close/>
              </a:path>
            </a:pathLst>
          </a:custGeom>
          <a:blipFill>
            <a:blip r:embed="rId3"/>
            <a:stretch>
              <a:fillRect l="0" t="-178" r="0" b="-178"/>
            </a:stretch>
          </a:blipFill>
        </p:spPr>
      </p:sp>
      <p:sp>
        <p:nvSpPr>
          <p:cNvPr name="Freeform 11" id="11"/>
          <p:cNvSpPr/>
          <p:nvPr/>
        </p:nvSpPr>
        <p:spPr>
          <a:xfrm flipH="false" flipV="false" rot="0">
            <a:off x="8993170" y="2687580"/>
            <a:ext cx="8568966" cy="6504931"/>
          </a:xfrm>
          <a:custGeom>
            <a:avLst/>
            <a:gdLst/>
            <a:ahLst/>
            <a:cxnLst/>
            <a:rect r="r" b="b" t="t" l="l"/>
            <a:pathLst>
              <a:path h="6504931" w="8568966">
                <a:moveTo>
                  <a:pt x="0" y="0"/>
                </a:moveTo>
                <a:lnTo>
                  <a:pt x="8568967" y="0"/>
                </a:lnTo>
                <a:lnTo>
                  <a:pt x="8568967" y="6504932"/>
                </a:lnTo>
                <a:lnTo>
                  <a:pt x="0" y="6504932"/>
                </a:lnTo>
                <a:lnTo>
                  <a:pt x="0" y="0"/>
                </a:lnTo>
                <a:close/>
              </a:path>
            </a:pathLst>
          </a:custGeom>
          <a:blipFill>
            <a:blip r:embed="rId4"/>
            <a:stretch>
              <a:fillRect l="0" t="-5453" r="0" b="-5453"/>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Freeform 9" id="9"/>
          <p:cNvSpPr/>
          <p:nvPr/>
        </p:nvSpPr>
        <p:spPr>
          <a:xfrm flipH="false" flipV="false" rot="0">
            <a:off x="727232" y="1371598"/>
            <a:ext cx="7925208" cy="8232642"/>
          </a:xfrm>
          <a:custGeom>
            <a:avLst/>
            <a:gdLst/>
            <a:ahLst/>
            <a:cxnLst/>
            <a:rect r="r" b="b" t="t" l="l"/>
            <a:pathLst>
              <a:path h="8232642" w="7925208">
                <a:moveTo>
                  <a:pt x="0" y="0"/>
                </a:moveTo>
                <a:lnTo>
                  <a:pt x="7925208" y="0"/>
                </a:lnTo>
                <a:lnTo>
                  <a:pt x="7925208" y="8232642"/>
                </a:lnTo>
                <a:lnTo>
                  <a:pt x="0" y="8232642"/>
                </a:lnTo>
                <a:lnTo>
                  <a:pt x="0" y="0"/>
                </a:lnTo>
                <a:close/>
              </a:path>
            </a:pathLst>
          </a:custGeom>
          <a:blipFill>
            <a:blip r:embed="rId3"/>
            <a:stretch>
              <a:fillRect l="0" t="-7447" r="0" b="-7447"/>
            </a:stretch>
          </a:blipFill>
        </p:spPr>
      </p:sp>
      <p:sp>
        <p:nvSpPr>
          <p:cNvPr name="Freeform 10" id="10"/>
          <p:cNvSpPr/>
          <p:nvPr/>
        </p:nvSpPr>
        <p:spPr>
          <a:xfrm flipH="false" flipV="false" rot="0">
            <a:off x="8203108" y="1371598"/>
            <a:ext cx="8753925" cy="3648174"/>
          </a:xfrm>
          <a:custGeom>
            <a:avLst/>
            <a:gdLst/>
            <a:ahLst/>
            <a:cxnLst/>
            <a:rect r="r" b="b" t="t" l="l"/>
            <a:pathLst>
              <a:path h="3648174" w="8753925">
                <a:moveTo>
                  <a:pt x="0" y="0"/>
                </a:moveTo>
                <a:lnTo>
                  <a:pt x="8753926" y="0"/>
                </a:lnTo>
                <a:lnTo>
                  <a:pt x="8753926" y="3648175"/>
                </a:lnTo>
                <a:lnTo>
                  <a:pt x="0" y="3648175"/>
                </a:lnTo>
                <a:lnTo>
                  <a:pt x="0" y="0"/>
                </a:lnTo>
                <a:close/>
              </a:path>
            </a:pathLst>
          </a:custGeom>
          <a:blipFill>
            <a:blip r:embed="rId4"/>
            <a:stretch>
              <a:fillRect l="-8028" t="0" r="-8028"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DAGB13_N9-k</dc:identifier>
  <dcterms:modified xsi:type="dcterms:W3CDTF">2011-08-01T06:04:30Z</dcterms:modified>
  <cp:revision>1</cp:revision>
  <dc:title>Project pp_nm_keylogger (1).pptx</dc:title>
</cp:coreProperties>
</file>

<file path=docProps/thumbnail.jpeg>
</file>